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</p:sldMasterIdLst>
  <p:sldIdLst>
    <p:sldId id="256" r:id="rId3"/>
    <p:sldId id="257" r:id="rId4"/>
    <p:sldId id="258" r:id="rId5"/>
    <p:sldId id="260" r:id="rId6"/>
    <p:sldId id="259" r:id="rId7"/>
    <p:sldId id="261" r:id="rId8"/>
    <p:sldId id="264" r:id="rId9"/>
    <p:sldId id="262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4E0B"/>
    <a:srgbClr val="F58223"/>
    <a:srgbClr val="95EAF3"/>
    <a:srgbClr val="89C4D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12" autoAdjust="0"/>
    <p:restoredTop sz="94660"/>
  </p:normalViewPr>
  <p:slideViewPr>
    <p:cSldViewPr>
      <p:cViewPr varScale="1">
        <p:scale>
          <a:sx n="68" d="100"/>
          <a:sy n="68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20E339-2910-40AE-95F2-8DEBF0B8F98E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EE5792-F0F9-48A9-B138-29C2F7E987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20E339-2910-40AE-95F2-8DEBF0B8F98E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EE5792-F0F9-48A9-B138-29C2F7E9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20E339-2910-40AE-95F2-8DEBF0B8F98E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EE5792-F0F9-48A9-B138-29C2F7E9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0E339-2910-40AE-95F2-8DEBF0B8F98E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E5792-F0F9-48A9-B138-29C2F7E9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0E339-2910-40AE-95F2-8DEBF0B8F98E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E5792-F0F9-48A9-B138-29C2F7E9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0E339-2910-40AE-95F2-8DEBF0B8F98E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E5792-F0F9-48A9-B138-29C2F7E9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0E339-2910-40AE-95F2-8DEBF0B8F98E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E5792-F0F9-48A9-B138-29C2F7E9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0E339-2910-40AE-95F2-8DEBF0B8F98E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E5792-F0F9-48A9-B138-29C2F7E9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0E339-2910-40AE-95F2-8DEBF0B8F98E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E5792-F0F9-48A9-B138-29C2F7E9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0E339-2910-40AE-95F2-8DEBF0B8F98E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E5792-F0F9-48A9-B138-29C2F7E9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0E339-2910-40AE-95F2-8DEBF0B8F98E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E5792-F0F9-48A9-B138-29C2F7E9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20E339-2910-40AE-95F2-8DEBF0B8F98E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EE5792-F0F9-48A9-B138-29C2F7E9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0E339-2910-40AE-95F2-8DEBF0B8F98E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E5792-F0F9-48A9-B138-29C2F7E9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0E339-2910-40AE-95F2-8DEBF0B8F98E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E5792-F0F9-48A9-B138-29C2F7E9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0E339-2910-40AE-95F2-8DEBF0B8F98E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E5792-F0F9-48A9-B138-29C2F7E9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20E339-2910-40AE-95F2-8DEBF0B8F98E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EE5792-F0F9-48A9-B138-29C2F7E987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20E339-2910-40AE-95F2-8DEBF0B8F98E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EE5792-F0F9-48A9-B138-29C2F7E9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20E339-2910-40AE-95F2-8DEBF0B8F98E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EE5792-F0F9-48A9-B138-29C2F7E9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20E339-2910-40AE-95F2-8DEBF0B8F98E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EE5792-F0F9-48A9-B138-29C2F7E9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20E339-2910-40AE-95F2-8DEBF0B8F98E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EE5792-F0F9-48A9-B138-29C2F7E987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20E339-2910-40AE-95F2-8DEBF0B8F98E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EE5792-F0F9-48A9-B138-29C2F7E9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20E339-2910-40AE-95F2-8DEBF0B8F98E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EE5792-F0F9-48A9-B138-29C2F7E987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920E339-2910-40AE-95F2-8DEBF0B8F98E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6EE5792-F0F9-48A9-B138-29C2F7E987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0E339-2910-40AE-95F2-8DEBF0B8F98E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E5792-F0F9-48A9-B138-29C2F7E987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stjohnbeachguide.com/trails/steam%20engine.jpg"/>
          <p:cNvPicPr>
            <a:picLocks noChangeAspect="1" noChangeArrowheads="1"/>
          </p:cNvPicPr>
          <p:nvPr/>
        </p:nvPicPr>
        <p:blipFill>
          <a:blip r:embed="rId2" cstate="print">
            <a:grayscl/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296400" cy="69723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Harnessing Steam: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 Powering America through the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 Industrial Revolution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We live in a society exclusively dependent on science and technology, in which hardly anyone knows anything about science and technology.  -Carl Sagan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4" descr="C:\Users\owner\AppData\Local\Microsoft\Windows\Temporary Internet Files\Content.IE5\V1GRSHF2\MCj04242380000[1].wmf"/>
          <p:cNvPicPr>
            <a:picLocks noChangeAspect="1" noChangeArrowheads="1"/>
          </p:cNvPicPr>
          <p:nvPr/>
        </p:nvPicPr>
        <p:blipFill>
          <a:blip r:embed="rId3" cstate="print">
            <a:grayscl/>
            <a:lum bright="-30000"/>
          </a:blip>
          <a:srcRect/>
          <a:stretch>
            <a:fillRect/>
          </a:stretch>
        </p:blipFill>
        <p:spPr bwMode="auto">
          <a:xfrm>
            <a:off x="8077200" y="-381000"/>
            <a:ext cx="1447800" cy="1447800"/>
          </a:xfrm>
          <a:prstGeom prst="rect">
            <a:avLst/>
          </a:prstGeom>
          <a:noFill/>
        </p:spPr>
      </p:pic>
      <p:pic>
        <p:nvPicPr>
          <p:cNvPr id="5" name="Picture 4" descr="C:\Users\owner\AppData\Local\Microsoft\Windows\Temporary Internet Files\Content.IE5\V1GRSHF2\MCj04242380000[1].wmf"/>
          <p:cNvPicPr>
            <a:picLocks noChangeAspect="1" noChangeArrowheads="1"/>
          </p:cNvPicPr>
          <p:nvPr/>
        </p:nvPicPr>
        <p:blipFill>
          <a:blip r:embed="rId3" cstate="print">
            <a:grayscl/>
            <a:lum bright="-30000"/>
          </a:blip>
          <a:srcRect/>
          <a:stretch>
            <a:fillRect/>
          </a:stretch>
        </p:blipFill>
        <p:spPr bwMode="auto">
          <a:xfrm rot="344107">
            <a:off x="8073332" y="910533"/>
            <a:ext cx="1524000" cy="1524000"/>
          </a:xfrm>
          <a:prstGeom prst="rect">
            <a:avLst/>
          </a:prstGeom>
          <a:noFill/>
        </p:spPr>
      </p:pic>
      <p:pic>
        <p:nvPicPr>
          <p:cNvPr id="6" name="Picture 4" descr="C:\Users\owner\AppData\Local\Microsoft\Windows\Temporary Internet Files\Content.IE5\V1GRSHF2\MCj04242380000[1].wmf"/>
          <p:cNvPicPr>
            <a:picLocks noChangeAspect="1" noChangeArrowheads="1"/>
          </p:cNvPicPr>
          <p:nvPr/>
        </p:nvPicPr>
        <p:blipFill>
          <a:blip r:embed="rId3" cstate="print">
            <a:grayscl/>
            <a:lum bright="-30000"/>
          </a:blip>
          <a:srcRect/>
          <a:stretch>
            <a:fillRect/>
          </a:stretch>
        </p:blipFill>
        <p:spPr bwMode="auto">
          <a:xfrm rot="820940">
            <a:off x="8077200" y="2209800"/>
            <a:ext cx="1447800" cy="1447800"/>
          </a:xfrm>
          <a:prstGeom prst="rect">
            <a:avLst/>
          </a:prstGeom>
          <a:noFill/>
        </p:spPr>
      </p:pic>
      <p:pic>
        <p:nvPicPr>
          <p:cNvPr id="7" name="Picture 4" descr="C:\Users\owner\AppData\Local\Microsoft\Windows\Temporary Internet Files\Content.IE5\V1GRSHF2\MCj04242380000[1].wmf"/>
          <p:cNvPicPr>
            <a:picLocks noChangeAspect="1" noChangeArrowheads="1"/>
          </p:cNvPicPr>
          <p:nvPr/>
        </p:nvPicPr>
        <p:blipFill>
          <a:blip r:embed="rId3" cstate="print">
            <a:grayscl/>
            <a:lum bright="-30000"/>
          </a:blip>
          <a:srcRect/>
          <a:stretch>
            <a:fillRect/>
          </a:stretch>
        </p:blipFill>
        <p:spPr bwMode="auto">
          <a:xfrm>
            <a:off x="8077200" y="3505200"/>
            <a:ext cx="1447800" cy="1447800"/>
          </a:xfrm>
          <a:prstGeom prst="rect">
            <a:avLst/>
          </a:prstGeom>
          <a:noFill/>
        </p:spPr>
      </p:pic>
      <p:pic>
        <p:nvPicPr>
          <p:cNvPr id="8" name="Picture 4" descr="C:\Users\owner\AppData\Local\Microsoft\Windows\Temporary Internet Files\Content.IE5\V1GRSHF2\MCj04242380000[1].wmf"/>
          <p:cNvPicPr>
            <a:picLocks noChangeAspect="1" noChangeArrowheads="1"/>
          </p:cNvPicPr>
          <p:nvPr/>
        </p:nvPicPr>
        <p:blipFill>
          <a:blip r:embed="rId3" cstate="print">
            <a:grayscl/>
            <a:lum bright="-30000"/>
          </a:blip>
          <a:srcRect/>
          <a:stretch>
            <a:fillRect/>
          </a:stretch>
        </p:blipFill>
        <p:spPr bwMode="auto">
          <a:xfrm>
            <a:off x="8153400" y="4724400"/>
            <a:ext cx="1447800" cy="1447800"/>
          </a:xfrm>
          <a:prstGeom prst="rect">
            <a:avLst/>
          </a:prstGeom>
          <a:noFill/>
        </p:spPr>
      </p:pic>
      <p:pic>
        <p:nvPicPr>
          <p:cNvPr id="9" name="Picture 4" descr="C:\Users\owner\AppData\Local\Microsoft\Windows\Temporary Internet Files\Content.IE5\V1GRSHF2\MCj04242380000[1].wmf"/>
          <p:cNvPicPr>
            <a:picLocks noChangeAspect="1" noChangeArrowheads="1"/>
          </p:cNvPicPr>
          <p:nvPr/>
        </p:nvPicPr>
        <p:blipFill>
          <a:blip r:embed="rId3" cstate="print">
            <a:grayscl/>
            <a:lum bright="-30000"/>
          </a:blip>
          <a:srcRect/>
          <a:stretch>
            <a:fillRect/>
          </a:stretch>
        </p:blipFill>
        <p:spPr bwMode="auto">
          <a:xfrm rot="895205">
            <a:off x="8077200" y="5867400"/>
            <a:ext cx="1447800" cy="144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0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0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0">
                                      <p:cBhvr>
                                        <p:cTn id="1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0">
                                      <p:cBhvr>
                                        <p:cTn id="1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0">
                                      <p:cBhvr>
                                        <p:cTn id="14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0">
                                      <p:cBhvr>
                                        <p:cTn id="1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3352800"/>
            <a:ext cx="4876800" cy="3175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Flywheel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The flywheel is used to transfer the energy generated by the engine into other forms of movement.</a:t>
            </a:r>
          </a:p>
          <a:p>
            <a:r>
              <a:rPr lang="en-US" sz="1800" dirty="0" smtClean="0"/>
              <a:t> The flywheel is connected to the piston by a connecting rod that uses the forward and backward motion of the piston to turn a wheel. </a:t>
            </a:r>
          </a:p>
          <a:p>
            <a:r>
              <a:rPr lang="en-US" sz="1800" dirty="0" smtClean="0"/>
              <a:t>The motion of the wheel turning is transferred to other machines by use of belts.</a:t>
            </a:r>
          </a:p>
          <a:p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liceonewton.it/pof/immPof/puzzle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C:\Users\owner\AppData\Local\Microsoft\Windows\Temporary Internet Files\Content.IE5\V1GRSHF2\MCj04242380000[1]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-152400" y="5051425"/>
            <a:ext cx="3613150" cy="3613150"/>
          </a:xfrm>
          <a:prstGeom prst="rect">
            <a:avLst/>
          </a:prstGeom>
          <a:noFill/>
        </p:spPr>
      </p:pic>
      <p:pic>
        <p:nvPicPr>
          <p:cNvPr id="1027" name="Picture 3" descr="C:\Users\owner\AppData\Local\Microsoft\Windows\Temporary Internet Files\Content.IE5\V1GRSHF2\MCj04242380000[1]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943600" y="-2225675"/>
            <a:ext cx="4451350" cy="4451350"/>
          </a:xfrm>
          <a:prstGeom prst="rect">
            <a:avLst/>
          </a:prstGeom>
          <a:noFill/>
        </p:spPr>
      </p:pic>
      <p:pic>
        <p:nvPicPr>
          <p:cNvPr id="1028" name="Picture 4" descr="C:\Users\owner\AppData\Local\Microsoft\Windows\Temporary Internet Files\Content.IE5\V1GRSHF2\MCj04242380000[1]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-609600" y="-914400"/>
            <a:ext cx="2286000" cy="2286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590800" y="1600200"/>
            <a:ext cx="4191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three main components I detailed in my presentation work together to initiate the advanced processes required to convert thermal energy to mechanical energy. The boiler creates the super-heated steam required to power the main motor, while the main motor drives the flywheel.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0">
                                      <p:cBhvr>
                                        <p:cTn id="6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0">
                                      <p:cBhvr>
                                        <p:cTn id="8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0">
                                      <p:cBhvr>
                                        <p:cTn id="10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www-nlpir.nist.gov/projects/tv2003/active/topics/example.images/fi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09600" y="0"/>
            <a:ext cx="9753600" cy="6858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838200"/>
            <a:ext cx="5181600" cy="4754563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en-US" sz="2000" dirty="0">
                <a:solidFill>
                  <a:srgbClr val="00B0F0"/>
                </a:solidFill>
              </a:rPr>
              <a:t>The water-tube boiler uses a water source to pump water through a series of tubes in a chamber. The space outside the tubes </a:t>
            </a:r>
            <a:r>
              <a:rPr lang="en-US" sz="2000" dirty="0" smtClean="0">
                <a:solidFill>
                  <a:srgbClr val="00B0F0"/>
                </a:solidFill>
              </a:rPr>
              <a:t>contains a fire. The </a:t>
            </a:r>
            <a:r>
              <a:rPr lang="en-US" sz="2000" dirty="0">
                <a:solidFill>
                  <a:srgbClr val="00B0F0"/>
                </a:solidFill>
              </a:rPr>
              <a:t>hot environment heats the tubes, </a:t>
            </a:r>
            <a:r>
              <a:rPr lang="en-US" sz="2000" dirty="0" smtClean="0">
                <a:solidFill>
                  <a:srgbClr val="00B0F0"/>
                </a:solidFill>
              </a:rPr>
              <a:t>and therefore </a:t>
            </a:r>
            <a:r>
              <a:rPr lang="en-US" sz="2000" dirty="0">
                <a:solidFill>
                  <a:srgbClr val="00B0F0"/>
                </a:solidFill>
              </a:rPr>
              <a:t>heats the water to a </a:t>
            </a:r>
            <a:r>
              <a:rPr lang="en-US" sz="2000" dirty="0" smtClean="0">
                <a:solidFill>
                  <a:srgbClr val="00B0F0"/>
                </a:solidFill>
              </a:rPr>
              <a:t>boiling point.</a:t>
            </a:r>
          </a:p>
        </p:txBody>
      </p:sp>
      <p:pic>
        <p:nvPicPr>
          <p:cNvPr id="3074" name="Picture 2" descr="http://www.energyefficiencyasia.org/images/WaterTubeBoil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0" y="0"/>
            <a:ext cx="2819400" cy="3298167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228600" y="-228600"/>
            <a:ext cx="457200" cy="9296400"/>
          </a:xfrm>
          <a:prstGeom prst="rect">
            <a:avLst/>
          </a:prstGeom>
          <a:solidFill>
            <a:srgbClr val="95EAF3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-3390900" y="4000500"/>
            <a:ext cx="9067800" cy="457200"/>
          </a:xfrm>
          <a:prstGeom prst="rect">
            <a:avLst/>
          </a:prstGeom>
          <a:solidFill>
            <a:srgbClr val="95EAF3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5400000">
            <a:off x="-2705100" y="3695700"/>
            <a:ext cx="9067800" cy="457200"/>
          </a:xfrm>
          <a:prstGeom prst="rect">
            <a:avLst/>
          </a:prstGeom>
          <a:solidFill>
            <a:srgbClr val="95EAF3"/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1676400" y="6172200"/>
            <a:ext cx="152400" cy="152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Line Callout 1 60"/>
          <p:cNvSpPr/>
          <p:nvPr/>
        </p:nvSpPr>
        <p:spPr>
          <a:xfrm>
            <a:off x="5791200" y="4953000"/>
            <a:ext cx="3124200" cy="1066800"/>
          </a:xfrm>
          <a:prstGeom prst="borderCallout1">
            <a:avLst>
              <a:gd name="adj1" fmla="val 18750"/>
              <a:gd name="adj2" fmla="val -8333"/>
              <a:gd name="adj3" fmla="val 82568"/>
              <a:gd name="adj4" fmla="val -124744"/>
            </a:avLst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B0F0"/>
                </a:solidFill>
              </a:rPr>
              <a:t>The tubes in a water-tube boiler are filled with water, which is heated into super-heated steam.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2" name="Line Callout 1 61"/>
          <p:cNvSpPr/>
          <p:nvPr/>
        </p:nvSpPr>
        <p:spPr>
          <a:xfrm>
            <a:off x="6172200" y="2971800"/>
            <a:ext cx="2743200" cy="1447800"/>
          </a:xfrm>
          <a:prstGeom prst="borderCallout1">
            <a:avLst>
              <a:gd name="adj1" fmla="val 18750"/>
              <a:gd name="adj2" fmla="val -8333"/>
              <a:gd name="adj3" fmla="val 18958"/>
              <a:gd name="adj4" fmla="val -122460"/>
            </a:avLst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B0F0"/>
                </a:solidFill>
              </a:rPr>
              <a:t>A water-tube boiler was usually heated from a combustion chamber, which includes a fire and air and fuel intake.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191000" y="0"/>
            <a:ext cx="365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B0F0"/>
                </a:solidFill>
              </a:rPr>
              <a:t>Water-tube Boiler</a:t>
            </a:r>
            <a:endParaRPr lang="en-US" sz="3200" dirty="0">
              <a:solidFill>
                <a:srgbClr val="00B0F0"/>
              </a:solidFill>
            </a:endParaRPr>
          </a:p>
        </p:txBody>
      </p:sp>
      <p:sp>
        <p:nvSpPr>
          <p:cNvPr id="54" name="Oval 53"/>
          <p:cNvSpPr/>
          <p:nvPr/>
        </p:nvSpPr>
        <p:spPr>
          <a:xfrm>
            <a:off x="1828800" y="4038600"/>
            <a:ext cx="152400" cy="152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1752600" y="5029200"/>
            <a:ext cx="152400" cy="152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1600200" y="3124200"/>
            <a:ext cx="152400" cy="152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1828800" y="2438400"/>
            <a:ext cx="152400" cy="152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1676400" y="1600200"/>
            <a:ext cx="152400" cy="152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1905000" y="762000"/>
            <a:ext cx="152400" cy="152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1600200" y="228600"/>
            <a:ext cx="152400" cy="152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>
            <a:off x="1143000" y="6400800"/>
            <a:ext cx="152400" cy="152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/>
          <p:cNvSpPr/>
          <p:nvPr/>
        </p:nvSpPr>
        <p:spPr>
          <a:xfrm>
            <a:off x="914400" y="5562600"/>
            <a:ext cx="152400" cy="152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/>
          <p:nvPr/>
        </p:nvSpPr>
        <p:spPr>
          <a:xfrm>
            <a:off x="1143000" y="4953000"/>
            <a:ext cx="152400" cy="152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/>
          <p:nvPr/>
        </p:nvSpPr>
        <p:spPr>
          <a:xfrm>
            <a:off x="990600" y="4114800"/>
            <a:ext cx="152400" cy="152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1143000" y="3352800"/>
            <a:ext cx="152400" cy="152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914400" y="2286000"/>
            <a:ext cx="152400" cy="152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/>
          <p:cNvSpPr/>
          <p:nvPr/>
        </p:nvSpPr>
        <p:spPr>
          <a:xfrm>
            <a:off x="1143000" y="1295400"/>
            <a:ext cx="152400" cy="152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/>
          <p:nvPr/>
        </p:nvSpPr>
        <p:spPr>
          <a:xfrm>
            <a:off x="990600" y="381000"/>
            <a:ext cx="152400" cy="152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/>
          <p:nvPr/>
        </p:nvSpPr>
        <p:spPr>
          <a:xfrm>
            <a:off x="304800" y="5791200"/>
            <a:ext cx="152400" cy="152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457200" y="6477000"/>
            <a:ext cx="152400" cy="152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>
            <a:off x="457200" y="5029200"/>
            <a:ext cx="152400" cy="152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228600" y="4267200"/>
            <a:ext cx="152400" cy="152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228600" y="2819400"/>
            <a:ext cx="152400" cy="152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457200" y="3581400"/>
            <a:ext cx="152400" cy="152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1828800" y="5562600"/>
            <a:ext cx="152400" cy="152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>
            <a:off x="304800" y="1524000"/>
            <a:ext cx="152400" cy="152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/>
          <p:cNvSpPr/>
          <p:nvPr/>
        </p:nvSpPr>
        <p:spPr>
          <a:xfrm>
            <a:off x="457200" y="2057400"/>
            <a:ext cx="152400" cy="152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/>
          <p:cNvSpPr/>
          <p:nvPr/>
        </p:nvSpPr>
        <p:spPr>
          <a:xfrm>
            <a:off x="304800" y="152400"/>
            <a:ext cx="152400" cy="152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/>
          <p:cNvSpPr/>
          <p:nvPr/>
        </p:nvSpPr>
        <p:spPr>
          <a:xfrm>
            <a:off x="533400" y="762000"/>
            <a:ext cx="152400" cy="152400"/>
          </a:xfrm>
          <a:prstGeom prst="ellips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19653E-6 L 3.33333E-6 -1.2874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4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19653E-6 L 3.33333E-6 -1.2874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4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19653E-6 L 3.33333E-6 -1.2874 " pathEditMode="relative" rAng="0" ptsTypes="AA">
                                      <p:cBhvr>
                                        <p:cTn id="10" dur="5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4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19653E-6 L 3.33333E-6 -1.2874 " pathEditMode="relative" rAng="0" ptsTypes="AA">
                                      <p:cBhvr>
                                        <p:cTn id="12" dur="5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4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19653E-6 L 3.33333E-6 -1.2874 " pathEditMode="relative" rAng="0" ptsTypes="AA">
                                      <p:cBhvr>
                                        <p:cTn id="14" dur="5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4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4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33526E-6 L -3.33333E-6 -1.28739 " pathEditMode="relative" rAng="0" ptsTypes="AA">
                                      <p:cBhvr>
                                        <p:cTn id="16" dur="5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44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4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1109 L -3.33333E-6 -1.29849 " pathEditMode="relative" rAng="0" ptsTypes="AA">
                                      <p:cBhvr>
                                        <p:cTn id="18" dur="5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4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4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19653E-6 L 3.33333E-6 -1.2874 " pathEditMode="relative" rAng="0" ptsTypes="AA">
                                      <p:cBhvr>
                                        <p:cTn id="20" dur="5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44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4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1109 L -3.33333E-6 -1.29849 " pathEditMode="relative" rAng="0" ptsTypes="AA">
                                      <p:cBhvr>
                                        <p:cTn id="22" dur="5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4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4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93064E-6 L -3.33333E-6 -1.26521 " pathEditMode="relative" rAng="0" ptsTypes="AA">
                                      <p:cBhvr>
                                        <p:cTn id="24" dur="5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3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4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1109 L -3.33333E-6 -1.28739 " pathEditMode="relative" rAng="0" ptsTypes="AA">
                                      <p:cBhvr>
                                        <p:cTn id="26" dur="5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38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4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1109 L -3.33333E-6 -1.29849 " pathEditMode="relative" rAng="0" ptsTypes="AA">
                                      <p:cBhvr>
                                        <p:cTn id="28" dur="5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4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4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1109 L -3.33333E-6 -1.29849 " pathEditMode="relative" rAng="0" ptsTypes="AA">
                                      <p:cBhvr>
                                        <p:cTn id="30" dur="5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44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4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1109 L -3.33333E-6 -1.29849 " pathEditMode="relative" rAng="0" ptsTypes="AA">
                                      <p:cBhvr>
                                        <p:cTn id="32" dur="5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4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64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1109 L -3.33333E-6 -1.29849 " pathEditMode="relative" rAng="0" ptsTypes="AA">
                                      <p:cBhvr>
                                        <p:cTn id="34" dur="5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4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1109 L -3.33333E-6 -1.29849 " pathEditMode="relative" rAng="0" ptsTypes="AA">
                                      <p:cBhvr>
                                        <p:cTn id="36" dur="5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44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64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1109 L -3.33333E-6 -1.29849 " pathEditMode="relative" rAng="0" ptsTypes="AA">
                                      <p:cBhvr>
                                        <p:cTn id="38" dur="5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4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1109 L -3.33333E-6 -1.29849 " pathEditMode="relative" rAng="0" ptsTypes="AA">
                                      <p:cBhvr>
                                        <p:cTn id="40" dur="5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44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4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1109 L -3.33333E-6 -1.29849 " pathEditMode="relative" rAng="0" ptsTypes="AA">
                                      <p:cBhvr>
                                        <p:cTn id="42" dur="5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44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64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1109 L -3.33333E-6 -1.29849 " pathEditMode="relative" rAng="0" ptsTypes="AA">
                                      <p:cBhvr>
                                        <p:cTn id="44" dur="5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64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1109 L -3.33333E-6 -1.29849 " pathEditMode="relative" rAng="0" ptsTypes="AA">
                                      <p:cBhvr>
                                        <p:cTn id="46" dur="5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44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64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1109 L -3.33333E-6 -1.29849 " pathEditMode="relative" rAng="0" ptsTypes="AA">
                                      <p:cBhvr>
                                        <p:cTn id="48" dur="5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44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64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1109 L -3.33333E-6 -1.29849 " pathEditMode="relative" rAng="0" ptsTypes="AA">
                                      <p:cBhvr>
                                        <p:cTn id="50" dur="5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44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64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1109 L -3.33333E-6 -1.29849 " pathEditMode="relative" rAng="0" ptsTypes="AA">
                                      <p:cBhvr>
                                        <p:cTn id="52" dur="5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44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64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1109 L -3.33333E-6 -1.29849 " pathEditMode="relative" rAng="0" ptsTypes="AA">
                                      <p:cBhvr>
                                        <p:cTn id="54" dur="5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64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1109 L -3.33333E-6 -1.29849 " pathEditMode="relative" rAng="0" ptsTypes="AA">
                                      <p:cBhvr>
                                        <p:cTn id="56" dur="5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44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64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1109 L -3.33333E-6 -1.29849 " pathEditMode="relative" rAng="0" ptsTypes="AA">
                                      <p:cBhvr>
                                        <p:cTn id="58" dur="5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://static.howstuffworks.com/gif/water-fizz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628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0" y="4648200"/>
            <a:ext cx="4267200" cy="2362199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>
                <a:solidFill>
                  <a:schemeClr val="bg1"/>
                </a:solidFill>
              </a:rPr>
              <a:t>The fire-tube boiler has the same general idea as the water-tube boiler, as it utilizes tubing and isolated heat sources. However, the materials are flipped. Instead of water a hot gas is pumped through the tubes, and the outlying space is filled with water.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 rot="5400000">
            <a:off x="-4076700" y="4152900"/>
            <a:ext cx="9067800" cy="457200"/>
          </a:xfrm>
          <a:prstGeom prst="rect">
            <a:avLst/>
          </a:prstGeom>
          <a:solidFill>
            <a:srgbClr val="F58223"/>
          </a:solidFill>
          <a:ln>
            <a:solidFill>
              <a:schemeClr val="tx1">
                <a:lumMod val="65000"/>
                <a:lumOff val="3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Heated Gas (smoke, heated air)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 rot="5400000">
            <a:off x="-3314700" y="4152900"/>
            <a:ext cx="9067800" cy="457200"/>
          </a:xfrm>
          <a:prstGeom prst="rect">
            <a:avLst/>
          </a:prstGeom>
          <a:solidFill>
            <a:srgbClr val="F58223"/>
          </a:solidFill>
          <a:ln>
            <a:solidFill>
              <a:schemeClr val="tx1">
                <a:lumMod val="65000"/>
                <a:lumOff val="3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Heated Gas (smoke, heated air)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rot="5400000">
            <a:off x="-2628900" y="4152900"/>
            <a:ext cx="9067800" cy="457200"/>
          </a:xfrm>
          <a:prstGeom prst="rect">
            <a:avLst/>
          </a:prstGeom>
          <a:solidFill>
            <a:srgbClr val="F58223"/>
          </a:solidFill>
          <a:ln>
            <a:solidFill>
              <a:schemeClr val="tx1">
                <a:lumMod val="65000"/>
                <a:lumOff val="3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Heated Gas (smoke, heated air)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Line Callout 1 9"/>
          <p:cNvSpPr/>
          <p:nvPr/>
        </p:nvSpPr>
        <p:spPr>
          <a:xfrm>
            <a:off x="3276600" y="1371600"/>
            <a:ext cx="3810000" cy="1219200"/>
          </a:xfrm>
          <a:prstGeom prst="borderCallout1">
            <a:avLst>
              <a:gd name="adj1" fmla="val 18750"/>
              <a:gd name="adj2" fmla="val -8333"/>
              <a:gd name="adj3" fmla="val 203654"/>
              <a:gd name="adj4" fmla="val -38702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 a fire-tube boiler, a fire is built in the compartment leading to the tubes.</a:t>
            </a:r>
            <a:endParaRPr lang="en-US" dirty="0"/>
          </a:p>
        </p:txBody>
      </p:sp>
      <p:sp>
        <p:nvSpPr>
          <p:cNvPr id="11" name="Line Callout 1 10"/>
          <p:cNvSpPr/>
          <p:nvPr/>
        </p:nvSpPr>
        <p:spPr>
          <a:xfrm>
            <a:off x="3886200" y="3276600"/>
            <a:ext cx="3810000" cy="1219200"/>
          </a:xfrm>
          <a:prstGeom prst="borderCallout1">
            <a:avLst>
              <a:gd name="adj1" fmla="val 18750"/>
              <a:gd name="adj2" fmla="val -8333"/>
              <a:gd name="adj3" fmla="val 143654"/>
              <a:gd name="adj4" fmla="val -22087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 a fire-tube boiler, the compartment outside the tube is filled with water, which is heated by the fire tubes.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24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54E0B"/>
                </a:solidFill>
              </a:rPr>
              <a:t>Fire-tube Boiler</a:t>
            </a:r>
            <a:endParaRPr lang="en-US" sz="3600" dirty="0">
              <a:solidFill>
                <a:srgbClr val="F54E0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://upload.wikimedia.org/wikipedia/commons/f/f0/Steam_engine_in_action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1"/>
            <a:ext cx="965835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 of the Steam Engine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 of the Steam Engine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00400" y="13716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Let’s slow it down a bit…</a:t>
            </a:r>
            <a:endParaRPr lang="en-US" dirty="0"/>
          </a:p>
        </p:txBody>
      </p:sp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133600"/>
            <a:ext cx="7343013" cy="4521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 of the Steam Engine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00400" y="13716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Let’s slow it down a bit…</a:t>
            </a:r>
            <a:endParaRPr 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209800"/>
            <a:ext cx="7422636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 of the Steam Engine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00400" y="13716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Let’s slow it down a bit…</a:t>
            </a:r>
            <a:endParaRPr 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209800"/>
            <a:ext cx="7422636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199" y="1981200"/>
            <a:ext cx="7595251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 of the Steam Engine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00400" y="13716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Let’s slow it down a bit…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981200"/>
            <a:ext cx="7772400" cy="4715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 of the Steam Engine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00400" y="13716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Let’s slow it down a bit…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981200"/>
            <a:ext cx="7772400" cy="4715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3480" y="2057400"/>
            <a:ext cx="754952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Custom 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3F3F3F"/>
      </a:accent1>
      <a:accent2>
        <a:srgbClr val="3F3F3F"/>
      </a:accent2>
      <a:accent3>
        <a:srgbClr val="262626"/>
      </a:accent3>
      <a:accent4>
        <a:srgbClr val="0C0C0C"/>
      </a:accent4>
      <a:accent5>
        <a:srgbClr val="595959"/>
      </a:accent5>
      <a:accent6>
        <a:srgbClr val="262626"/>
      </a:accent6>
      <a:hlink>
        <a:srgbClr val="2F2F2F"/>
      </a:hlink>
      <a:folHlink>
        <a:srgbClr val="262626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1075</TotalTime>
  <Words>401</Words>
  <Application>Microsoft Office PowerPoint</Application>
  <PresentationFormat>On-screen Show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Solstice</vt:lpstr>
      <vt:lpstr>Office Theme</vt:lpstr>
      <vt:lpstr>Harnessing Steam:  Powering America through the  Industrial Revolution</vt:lpstr>
      <vt:lpstr>Slide 2</vt:lpstr>
      <vt:lpstr>Fire-tube Boiler</vt:lpstr>
      <vt:lpstr>Motion of the Steam Engine</vt:lpstr>
      <vt:lpstr>Motion of the Steam Engine</vt:lpstr>
      <vt:lpstr>Motion of the Steam Engine</vt:lpstr>
      <vt:lpstr>Motion of the Steam Engine</vt:lpstr>
      <vt:lpstr>Motion of the Steam Engine</vt:lpstr>
      <vt:lpstr>Motion of the Steam Engine</vt:lpstr>
      <vt:lpstr>Flywheel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Liam McFadden</dc:creator>
  <cp:lastModifiedBy>Liam McFadden</cp:lastModifiedBy>
  <cp:revision>106</cp:revision>
  <dcterms:created xsi:type="dcterms:W3CDTF">2010-03-31T12:42:46Z</dcterms:created>
  <dcterms:modified xsi:type="dcterms:W3CDTF">2010-04-14T23:40:14Z</dcterms:modified>
</cp:coreProperties>
</file>